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92" y="-8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1FD25-A4B1-461D-B3F9-A6838E961BE0}" type="datetimeFigureOut">
              <a:rPr lang="fr-CH" smtClean="0"/>
              <a:t>04.04.2017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BA7-E8D8-4411-9363-FD941E850D3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89018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1FD25-A4B1-461D-B3F9-A6838E961BE0}" type="datetimeFigureOut">
              <a:rPr lang="fr-CH" smtClean="0"/>
              <a:t>04.04.2017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BA7-E8D8-4411-9363-FD941E850D3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210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1FD25-A4B1-461D-B3F9-A6838E961BE0}" type="datetimeFigureOut">
              <a:rPr lang="fr-CH" smtClean="0"/>
              <a:t>04.04.2017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BA7-E8D8-4411-9363-FD941E850D3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15980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1FD25-A4B1-461D-B3F9-A6838E961BE0}" type="datetimeFigureOut">
              <a:rPr lang="fr-CH" smtClean="0"/>
              <a:t>04.04.2017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BA7-E8D8-4411-9363-FD941E850D3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9603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1FD25-A4B1-461D-B3F9-A6838E961BE0}" type="datetimeFigureOut">
              <a:rPr lang="fr-CH" smtClean="0"/>
              <a:t>04.04.2017</a:t>
            </a:fld>
            <a:endParaRPr lang="fr-CH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BA7-E8D8-4411-9363-FD941E850D3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20082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1FD25-A4B1-461D-B3F9-A6838E961BE0}" type="datetimeFigureOut">
              <a:rPr lang="fr-CH" smtClean="0"/>
              <a:t>04.04.2017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BA7-E8D8-4411-9363-FD941E850D3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05700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1FD25-A4B1-461D-B3F9-A6838E961BE0}" type="datetimeFigureOut">
              <a:rPr lang="fr-CH" smtClean="0"/>
              <a:t>04.04.2017</a:t>
            </a:fld>
            <a:endParaRPr lang="fr-CH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BA7-E8D8-4411-9363-FD941E850D3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40989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1FD25-A4B1-461D-B3F9-A6838E961BE0}" type="datetimeFigureOut">
              <a:rPr lang="fr-CH" smtClean="0"/>
              <a:t>04.04.2017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BA7-E8D8-4411-9363-FD941E850D3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8167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1FD25-A4B1-461D-B3F9-A6838E961BE0}" type="datetimeFigureOut">
              <a:rPr lang="fr-CH" smtClean="0"/>
              <a:t>04.04.2017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BA7-E8D8-4411-9363-FD941E850D3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6657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1FD25-A4B1-461D-B3F9-A6838E961BE0}" type="datetimeFigureOut">
              <a:rPr lang="fr-CH" smtClean="0"/>
              <a:t>04.04.2017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BA7-E8D8-4411-9363-FD941E850D3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2976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1FD25-A4B1-461D-B3F9-A6838E961BE0}" type="datetimeFigureOut">
              <a:rPr lang="fr-CH" smtClean="0"/>
              <a:t>04.04.2017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7CBA7-E8D8-4411-9363-FD941E850D3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47004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1FD25-A4B1-461D-B3F9-A6838E961BE0}" type="datetimeFigureOut">
              <a:rPr lang="fr-CH" smtClean="0"/>
              <a:t>04.04.2017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7CBA7-E8D8-4411-9363-FD941E850D3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6017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22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22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7846" y="1022717"/>
            <a:ext cx="6624735" cy="3918451"/>
          </a:xfrm>
        </p:spPr>
        <p:txBody>
          <a:bodyPr>
            <a:normAutofit fontScale="25000" lnSpcReduction="20000"/>
          </a:bodyPr>
          <a:lstStyle/>
          <a:p>
            <a:endParaRPr lang="fr-CH" dirty="0"/>
          </a:p>
          <a:p>
            <a:r>
              <a:rPr lang="fr-CH" sz="9600" b="1" u="sng" dirty="0">
                <a:solidFill>
                  <a:schemeClr val="tx2"/>
                </a:solidFill>
              </a:rPr>
              <a:t>Tour Romand 2017</a:t>
            </a:r>
            <a:endParaRPr lang="fr-CH" sz="9600" b="1" dirty="0">
              <a:solidFill>
                <a:schemeClr val="tx2"/>
              </a:solidFill>
            </a:endParaRPr>
          </a:p>
          <a:p>
            <a:r>
              <a:rPr lang="fr-CH" sz="8000" dirty="0"/>
              <a:t> </a:t>
            </a:r>
          </a:p>
          <a:p>
            <a:pPr marL="1704975" lvl="0" indent="-1704975" algn="l"/>
            <a:r>
              <a:rPr lang="fr-CH" sz="8000" b="1" dirty="0">
                <a:solidFill>
                  <a:schemeClr val="tx2"/>
                </a:solidFill>
              </a:rPr>
              <a:t>23 avril 	Yverdon-les-Bains</a:t>
            </a:r>
            <a:endParaRPr lang="fr-CH" sz="8000" dirty="0">
              <a:solidFill>
                <a:schemeClr val="tx2"/>
              </a:solidFill>
            </a:endParaRPr>
          </a:p>
          <a:p>
            <a:pPr marL="1704975" lvl="0" indent="-1704975" algn="l"/>
            <a:r>
              <a:rPr lang="fr-CH" sz="8000" b="1" dirty="0">
                <a:solidFill>
                  <a:schemeClr val="tx2"/>
                </a:solidFill>
              </a:rPr>
              <a:t>14 mai	La Chaumaz</a:t>
            </a:r>
            <a:endParaRPr lang="fr-CH" sz="8000" dirty="0">
              <a:solidFill>
                <a:schemeClr val="tx2"/>
              </a:solidFill>
            </a:endParaRPr>
          </a:p>
          <a:p>
            <a:pPr marL="1704975" lvl="0" indent="-1704975" algn="l"/>
            <a:r>
              <a:rPr lang="fr-CH" sz="8000" b="1" dirty="0">
                <a:solidFill>
                  <a:schemeClr val="tx2"/>
                </a:solidFill>
              </a:rPr>
              <a:t>21 mai 	Gingins (à confirmer)</a:t>
            </a:r>
            <a:endParaRPr lang="fr-CH" sz="8000" dirty="0">
              <a:solidFill>
                <a:schemeClr val="tx2"/>
              </a:solidFill>
            </a:endParaRPr>
          </a:p>
          <a:p>
            <a:pPr marL="1704975" lvl="0" indent="-1704975" algn="l"/>
            <a:r>
              <a:rPr lang="fr-CH" sz="8000" b="1" dirty="0">
                <a:solidFill>
                  <a:schemeClr val="tx2"/>
                </a:solidFill>
              </a:rPr>
              <a:t>5 juin	Vandoeuvres</a:t>
            </a:r>
            <a:endParaRPr lang="fr-CH" sz="8000" dirty="0">
              <a:solidFill>
                <a:schemeClr val="tx2"/>
              </a:solidFill>
            </a:endParaRPr>
          </a:p>
          <a:p>
            <a:pPr marL="1704975" lvl="0" indent="-1704975" algn="l"/>
            <a:r>
              <a:rPr lang="fr-CH" sz="8000" b="1" dirty="0">
                <a:solidFill>
                  <a:schemeClr val="tx2"/>
                </a:solidFill>
              </a:rPr>
              <a:t>18 juin 	Estavayer-le-Lac</a:t>
            </a:r>
            <a:endParaRPr lang="fr-CH" sz="8000" dirty="0">
              <a:solidFill>
                <a:schemeClr val="tx2"/>
              </a:solidFill>
            </a:endParaRPr>
          </a:p>
          <a:p>
            <a:pPr marL="1704975" lvl="0" indent="-1704975" algn="l"/>
            <a:r>
              <a:rPr lang="fr-CH" sz="8000" b="1" dirty="0">
                <a:solidFill>
                  <a:schemeClr val="tx2"/>
                </a:solidFill>
              </a:rPr>
              <a:t>2 juillet	Poliez-Pittet</a:t>
            </a:r>
            <a:endParaRPr lang="fr-CH" sz="8000" dirty="0">
              <a:solidFill>
                <a:schemeClr val="tx2"/>
              </a:solidFill>
            </a:endParaRPr>
          </a:p>
          <a:p>
            <a:pPr marL="1704975" indent="-1704975" algn="l"/>
            <a:r>
              <a:rPr lang="fr-CH" sz="8000" i="1" dirty="0" smtClean="0">
                <a:solidFill>
                  <a:srgbClr val="FF0000"/>
                </a:solidFill>
              </a:rPr>
              <a:t>23 </a:t>
            </a:r>
            <a:r>
              <a:rPr lang="fr-CH" sz="8000" i="1" dirty="0">
                <a:solidFill>
                  <a:srgbClr val="FF0000"/>
                </a:solidFill>
              </a:rPr>
              <a:t>juillet 	</a:t>
            </a:r>
            <a:r>
              <a:rPr lang="fr-CH" sz="8000" i="1" dirty="0" smtClean="0">
                <a:solidFill>
                  <a:srgbClr val="FF0000"/>
                </a:solidFill>
              </a:rPr>
              <a:t>TR: qualificatif  Championnat </a:t>
            </a:r>
            <a:r>
              <a:rPr lang="fr-CH" sz="8000" i="1" dirty="0">
                <a:solidFill>
                  <a:srgbClr val="FF0000"/>
                </a:solidFill>
              </a:rPr>
              <a:t>Suisse R </a:t>
            </a:r>
            <a:r>
              <a:rPr lang="fr-CH" sz="8000" i="1" dirty="0" smtClean="0">
                <a:solidFill>
                  <a:srgbClr val="FF0000"/>
                </a:solidFill>
              </a:rPr>
              <a:t>Bätwill </a:t>
            </a:r>
          </a:p>
          <a:p>
            <a:pPr marL="1704975" indent="-1704975" algn="l"/>
            <a:r>
              <a:rPr lang="fr-CH" sz="8000" b="1" dirty="0" smtClean="0">
                <a:solidFill>
                  <a:schemeClr val="tx2"/>
                </a:solidFill>
              </a:rPr>
              <a:t>13 </a:t>
            </a:r>
            <a:r>
              <a:rPr lang="fr-CH" sz="8000" b="1" dirty="0">
                <a:solidFill>
                  <a:schemeClr val="tx2"/>
                </a:solidFill>
              </a:rPr>
              <a:t>août 	Apples</a:t>
            </a:r>
            <a:endParaRPr lang="fr-CH" sz="8000" dirty="0">
              <a:solidFill>
                <a:schemeClr val="tx2"/>
              </a:solidFill>
            </a:endParaRPr>
          </a:p>
          <a:p>
            <a:pPr marL="1704975" lvl="0" indent="-1704975" algn="l"/>
            <a:r>
              <a:rPr lang="fr-CH" sz="8000" b="1" dirty="0">
                <a:solidFill>
                  <a:schemeClr val="tx2"/>
                </a:solidFill>
              </a:rPr>
              <a:t>3 septembre </a:t>
            </a:r>
            <a:r>
              <a:rPr lang="fr-CH" sz="8000" b="1" dirty="0" smtClean="0">
                <a:solidFill>
                  <a:schemeClr val="tx2"/>
                </a:solidFill>
              </a:rPr>
              <a:t>    	Corsier </a:t>
            </a:r>
          </a:p>
          <a:p>
            <a:pPr marL="1704975" lvl="0" indent="-1704975" algn="l"/>
            <a:endParaRPr lang="fr-CH" sz="8000" b="1" dirty="0">
              <a:solidFill>
                <a:schemeClr val="tx2"/>
              </a:solidFill>
            </a:endParaRPr>
          </a:p>
          <a:p>
            <a:pPr marL="1704975" lvl="0" indent="-1704975" algn="l"/>
            <a:r>
              <a:rPr lang="fr-CH" sz="5600" b="1" i="1" dirty="0" smtClean="0">
                <a:solidFill>
                  <a:schemeClr val="tx2"/>
                </a:solidFill>
              </a:rPr>
              <a:t>Règlements - Résultats - News: page Facebook Tour Romand</a:t>
            </a:r>
            <a:endParaRPr lang="fr-CH" sz="80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4" y="3625565"/>
            <a:ext cx="900000" cy="89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21" y="57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25565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0000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0000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 descr="P-D Rösti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246" y="1952936"/>
            <a:ext cx="900000" cy="9000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1" name="Image 10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246" y="292494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081" y="382494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315" y="-8720"/>
            <a:ext cx="945685" cy="90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6358448"/>
            <a:ext cx="1749529" cy="450000"/>
          </a:xfrm>
          <a:prstGeom prst="rect">
            <a:avLst/>
          </a:prstGeom>
          <a:noFill/>
        </p:spPr>
      </p:pic>
      <p:pic>
        <p:nvPicPr>
          <p:cNvPr id="16" name="Image 15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50" y="5997222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315" y="980728"/>
            <a:ext cx="945685" cy="900000"/>
          </a:xfrm>
          <a:prstGeom prst="rect">
            <a:avLst/>
          </a:prstGeom>
          <a:noFill/>
        </p:spPr>
      </p:pic>
      <p:pic>
        <p:nvPicPr>
          <p:cNvPr id="18" name="Image 17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191780"/>
            <a:ext cx="1749529" cy="640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374" y="513112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257" y="0"/>
            <a:ext cx="1553915" cy="109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 20"/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245" y="5589240"/>
            <a:ext cx="844513" cy="121794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342" y="5589240"/>
            <a:ext cx="2258162" cy="54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3" y="4518747"/>
            <a:ext cx="912844" cy="671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295" y="4530272"/>
            <a:ext cx="861951" cy="1058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6264257"/>
            <a:ext cx="21526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812" y="5547320"/>
            <a:ext cx="2444100" cy="64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74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4" y="3625565"/>
            <a:ext cx="900000" cy="89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21" y="57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25565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0000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0000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 descr="P-D Rösti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246" y="1952936"/>
            <a:ext cx="900000" cy="9000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1" name="Image 10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246" y="292494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081" y="382494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315" y="-8720"/>
            <a:ext cx="945685" cy="90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6358448"/>
            <a:ext cx="1749529" cy="450000"/>
          </a:xfrm>
          <a:prstGeom prst="rect">
            <a:avLst/>
          </a:prstGeom>
          <a:noFill/>
        </p:spPr>
      </p:pic>
      <p:pic>
        <p:nvPicPr>
          <p:cNvPr id="16" name="Image 15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50" y="5997222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315" y="980728"/>
            <a:ext cx="945685" cy="900000"/>
          </a:xfrm>
          <a:prstGeom prst="rect">
            <a:avLst/>
          </a:prstGeom>
          <a:noFill/>
        </p:spPr>
      </p:pic>
      <p:pic>
        <p:nvPicPr>
          <p:cNvPr id="18" name="Image 17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191780"/>
            <a:ext cx="1749529" cy="640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374" y="513112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0"/>
            <a:ext cx="1143204" cy="803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 20"/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245" y="5589240"/>
            <a:ext cx="844513" cy="121794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589240"/>
            <a:ext cx="2258162" cy="54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3" y="4518747"/>
            <a:ext cx="912844" cy="671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295" y="4530272"/>
            <a:ext cx="861951" cy="1058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041" y="6329014"/>
            <a:ext cx="223525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361417"/>
              </p:ext>
            </p:extLst>
          </p:nvPr>
        </p:nvGraphicFramePr>
        <p:xfrm>
          <a:off x="3521133" y="888133"/>
          <a:ext cx="2108200" cy="35620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7380"/>
                <a:gridCol w="740410"/>
                <a:gridCol w="740410"/>
              </a:tblGrid>
              <a:tr h="53519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u="sng" dirty="0">
                          <a:effectLst/>
                        </a:rPr>
                        <a:t>Attribution des points TR 2017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rang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R130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R135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1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20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40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2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17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34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3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15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30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4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13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26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5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12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24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6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10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20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7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9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18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8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8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16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9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7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14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10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6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12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11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5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10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12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4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8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13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3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6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14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2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4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80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15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>
                          <a:effectLst/>
                        </a:rPr>
                        <a:t>1</a:t>
                      </a:r>
                      <a:endParaRPr lang="fr-CH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1200" dirty="0">
                          <a:effectLst/>
                        </a:rPr>
                        <a:t>2</a:t>
                      </a:r>
                      <a:endParaRPr lang="fr-CH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900001" y="4380795"/>
            <a:ext cx="714972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Barème des points :</a:t>
            </a:r>
            <a:endParaRPr kumimoji="0" lang="fr-CH" altLang="fr-FR" sz="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sz="1200" dirty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 ex æquo se partagent les points  </a:t>
            </a:r>
            <a:endParaRPr kumimoji="0" lang="fr-CH" altLang="fr-FR" sz="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seules les paires cavalier/cheval romandes classées officiellement touchent des points de leur rang officiel du classement de l’épreuve   </a:t>
            </a:r>
            <a:endParaRPr kumimoji="0" lang="fr-CH" altLang="fr-FR" sz="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sz="12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fr-FR" altLang="fr-FR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 cavaliers participants à des épreuves de 140 et + la même année sont exclus du challenge</a:t>
            </a:r>
            <a:endParaRPr kumimoji="0" lang="fr-CH" altLang="fr-FR" sz="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812" y="5547320"/>
            <a:ext cx="2444100" cy="64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0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7846" y="548680"/>
            <a:ext cx="6624735" cy="5184576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fr-FR" sz="4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Règlement:</a:t>
            </a:r>
          </a:p>
          <a:p>
            <a:pPr algn="l"/>
            <a:endParaRPr lang="fr-FR" sz="48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4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Tour </a:t>
            </a:r>
            <a:r>
              <a:rPr lang="fr-FR" sz="4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Romand :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 qui se court sur des épreuves R130/135 en Romandie 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4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fr-FR" sz="4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: </a:t>
            </a:r>
            <a:r>
              <a:rPr lang="fr-FR" sz="4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encourager 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soutenir les épreuves R130/135 pour cavaliers régionaux 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4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 </a:t>
            </a:r>
            <a:r>
              <a:rPr lang="fr-FR" sz="4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participation : 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être en possession d’une licence R</a:t>
            </a:r>
            <a:r>
              <a:rPr lang="fr-FR" sz="4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habiter en Romandie </a:t>
            </a:r>
            <a:r>
              <a:rPr lang="fr-FR" sz="4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district romand du canton de Berne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cavaliers non </a:t>
            </a:r>
            <a:r>
              <a:rPr lang="fr-FR" sz="4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romands 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peuvent participer mais ne seront pas pris en compte pour le classement général et leurs points ne seront pas rétrocédés aux suivants, les cavaliers romands touchent les points de </a:t>
            </a:r>
            <a:r>
              <a:rPr lang="fr-FR" sz="4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leur 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 effectif de l’épreuve. 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4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Places</a:t>
            </a:r>
            <a:r>
              <a:rPr lang="fr-FR" sz="4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qualificatives :  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places sont désignées et attribuées dans les cantons romands </a:t>
            </a:r>
            <a:r>
              <a:rPr lang="fr-FR" sz="4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soutenant le TR par le CO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chaque place obtiendra un subside de 1'000 Frs </a:t>
            </a:r>
            <a:r>
              <a:rPr lang="fr-CH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sz="4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contrepartie, les places qualificatives doivent, mentionner dans leurs programmes, flyer, listes de départs et résultats, les noms et logos des sponsors et annoncer les résultats au secrétaire du TR 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qualificatif pour la finale du championnat Suisse R de </a:t>
            </a:r>
            <a:r>
              <a:rPr lang="fr-FR" sz="4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Bättwil</a:t>
            </a:r>
            <a:r>
              <a:rPr lang="fr-FR" sz="4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23 juillet 17 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4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4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épreuves : 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48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ère 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épreuve R130 bar A au </a:t>
            </a:r>
            <a:r>
              <a:rPr lang="fr-FR" sz="4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  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48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épreuve</a:t>
            </a:r>
            <a:r>
              <a:rPr lang="fr-FR" sz="48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R135 bar A  au </a:t>
            </a:r>
            <a:r>
              <a:rPr lang="fr-FR" sz="4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+ 1 barrage au chrono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4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4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Classement </a:t>
            </a:r>
            <a:r>
              <a:rPr lang="fr-FR" sz="4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</a:t>
            </a:r>
            <a:r>
              <a:rPr lang="fr-FR" sz="4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Prix :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1'000 Frs au 1</a:t>
            </a:r>
            <a:r>
              <a:rPr lang="fr-FR" sz="48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 Frs au 2</a:t>
            </a:r>
            <a:r>
              <a:rPr lang="fr-FR" sz="48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500 Frs au 3</a:t>
            </a:r>
            <a:r>
              <a:rPr lang="fr-FR" sz="48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200Frs au 4</a:t>
            </a:r>
            <a:r>
              <a:rPr lang="fr-FR" sz="48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100Frs du 5</a:t>
            </a:r>
            <a:r>
              <a:rPr lang="fr-FR" sz="48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 10</a:t>
            </a:r>
            <a:r>
              <a:rPr lang="fr-FR" sz="48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lvl="0" indent="-180975" algn="l">
              <a:buFont typeface="Arial" panose="020B0604020202020204" pitchFamily="34" charset="0"/>
              <a:buChar char="•"/>
            </a:pPr>
            <a:r>
              <a:rPr lang="fr-FR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remise des prix lors du concours de Corsier</a:t>
            </a:r>
            <a:endParaRPr lang="fr-CH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fr-CH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4" y="3625565"/>
            <a:ext cx="900000" cy="89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21" y="5759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25565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0000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0000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 descr="P-D Rösti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246" y="1952936"/>
            <a:ext cx="900000" cy="9000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1" name="Image 10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246" y="292494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081" y="382494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315" y="-8720"/>
            <a:ext cx="945685" cy="90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6358448"/>
            <a:ext cx="1749529" cy="450000"/>
          </a:xfrm>
          <a:prstGeom prst="rect">
            <a:avLst/>
          </a:prstGeom>
          <a:noFill/>
        </p:spPr>
      </p:pic>
      <p:pic>
        <p:nvPicPr>
          <p:cNvPr id="16" name="Image 15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50" y="5997222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315" y="980728"/>
            <a:ext cx="945685" cy="900000"/>
          </a:xfrm>
          <a:prstGeom prst="rect">
            <a:avLst/>
          </a:prstGeom>
          <a:noFill/>
        </p:spPr>
      </p:pic>
      <p:pic>
        <p:nvPicPr>
          <p:cNvPr id="18" name="Image 17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191780"/>
            <a:ext cx="1749529" cy="640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374" y="5131124"/>
            <a:ext cx="900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0"/>
            <a:ext cx="1143204" cy="803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 20"/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245" y="5589240"/>
            <a:ext cx="844513" cy="121794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57" y="5663232"/>
            <a:ext cx="2258162" cy="54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3" y="4518747"/>
            <a:ext cx="912844" cy="671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295" y="4530272"/>
            <a:ext cx="861951" cy="1058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403" y="6302463"/>
            <a:ext cx="223525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812" y="5663232"/>
            <a:ext cx="2444100" cy="64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038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2537</TotalTime>
  <Words>75</Words>
  <Application>Microsoft Office PowerPoint</Application>
  <PresentationFormat>Affichage à l'écran (4:3)</PresentationFormat>
  <Paragraphs>92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Présentation PowerPoint</vt:lpstr>
      <vt:lpstr>Présentation PowerPoint</vt:lpstr>
      <vt:lpstr>Présentation PowerPoint</vt:lpstr>
    </vt:vector>
  </TitlesOfParts>
  <Company>Baloise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Angéloz</dc:creator>
  <cp:lastModifiedBy>Manuela</cp:lastModifiedBy>
  <cp:revision>20</cp:revision>
  <dcterms:created xsi:type="dcterms:W3CDTF">2017-03-04T14:29:18Z</dcterms:created>
  <dcterms:modified xsi:type="dcterms:W3CDTF">2017-04-04T17:06:20Z</dcterms:modified>
</cp:coreProperties>
</file>